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esamanru OTF Medium"/>
      <p:bold r:id="rId40"/>
    </p:embeddedFont>
    <p:embeddedFont>
      <p:font typeface="Noto Sans CJK KR Bold"/>
      <p:bold r:id="rId41"/>
    </p:embeddedFont>
    <p:embeddedFont>
      <p:font typeface="Noto Sans CJK KR Regular"/>
      <p:regular r:id="rId42"/>
    </p:embeddedFont>
    <p:embeddedFont>
      <p:font typeface="Noto Sans CJK KR Medium"/>
      <p:bold r:id="rId43"/>
    </p:embeddedFont>
    <p:embeddedFont>
      <p:font typeface="BM EULJIRO TTF"/>
      <p:regular r:id="rId44"/>
    </p:embeddedFont>
    <p:embeddedFont>
      <p:font typeface="Pretendard Bold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1.fntdata" Type="http://schemas.openxmlformats.org/officeDocument/2006/relationships/font"/><Relationship Id="rId41" Target="fonts/font2.fntdata" Type="http://schemas.openxmlformats.org/officeDocument/2006/relationships/font"/><Relationship Id="rId42" Target="fonts/font3.fntdata" Type="http://schemas.openxmlformats.org/officeDocument/2006/relationships/font"/><Relationship Id="rId43" Target="fonts/font4.fntdata" Type="http://schemas.openxmlformats.org/officeDocument/2006/relationships/font"/><Relationship Id="rId44" Target="fonts/font5.fntdata" Type="http://schemas.openxmlformats.org/officeDocument/2006/relationships/font"/><Relationship Id="rId45" Target="fonts/font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1.pn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gif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1.pn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Relationship Id="rId7" Target="../media/image87.png" Type="http://schemas.openxmlformats.org/officeDocument/2006/relationships/image"/><Relationship Id="rId8" Target="../media/image88.pn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90.png" Type="http://schemas.openxmlformats.org/officeDocument/2006/relationships/image"/><Relationship Id="rId8" Target="../media/image91.pn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94.png" Type="http://schemas.openxmlformats.org/officeDocument/2006/relationships/image"/><Relationship Id="rId8" Target="../media/image9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11" Target="../media/image104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00.png" Type="http://schemas.openxmlformats.org/officeDocument/2006/relationships/image"/><Relationship Id="rId8" Target="../media/image101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05.png" Type="http://schemas.openxmlformats.org/officeDocument/2006/relationships/image"/><Relationship Id="rId8" Target="../media/image106.png" Type="http://schemas.openxmlformats.org/officeDocument/2006/relationships/image"/><Relationship Id="rId9" Target="../media/image10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08.png" Type="http://schemas.openxmlformats.org/officeDocument/2006/relationships/image"/><Relationship Id="rId8" Target="../media/image10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10.png" Type="http://schemas.openxmlformats.org/officeDocument/2006/relationships/image"/><Relationship Id="rId8" Target="../media/image111.gif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png" Type="http://schemas.openxmlformats.org/officeDocument/2006/relationships/image"/><Relationship Id="rId12" Target="../media/image122.png" Type="http://schemas.openxmlformats.org/officeDocument/2006/relationships/image"/><Relationship Id="rId13" Target="../media/image123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17.pn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24.png" Type="http://schemas.openxmlformats.org/officeDocument/2006/relationships/image"/><Relationship Id="rId8" Target="../media/image1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png" Type="http://schemas.openxmlformats.org/officeDocument/2006/relationships/image"/><Relationship Id="rId11" Target="../media/image130.png" Type="http://schemas.openxmlformats.org/officeDocument/2006/relationships/image"/><Relationship Id="rId12" Target="../media/image131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26.png" Type="http://schemas.openxmlformats.org/officeDocument/2006/relationships/image"/><Relationship Id="rId8" Target="../media/image127.png" Type="http://schemas.openxmlformats.org/officeDocument/2006/relationships/image"/><Relationship Id="rId9" Target="../media/image12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24.png" Type="http://schemas.openxmlformats.org/officeDocument/2006/relationships/image"/><Relationship Id="rId8" Target="../media/image1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6.png" Type="http://schemas.openxmlformats.org/officeDocument/2006/relationships/image"/><Relationship Id="rId11" Target="../media/image137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33.gif" Type="http://schemas.openxmlformats.org/officeDocument/2006/relationships/image"/><Relationship Id="rId8" Target="../media/image134.png" Type="http://schemas.openxmlformats.org/officeDocument/2006/relationships/image"/><Relationship Id="rId9" Target="../media/image13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38.gif" Type="http://schemas.openxmlformats.org/officeDocument/2006/relationships/image"/><Relationship Id="rId8" Target="../media/image139.pn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2" Target="../media/image15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1.png" Type="http://schemas.openxmlformats.org/officeDocument/2006/relationships/image"/><Relationship Id="rId6" Target="../media/image13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4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41.gif" Type="http://schemas.openxmlformats.org/officeDocument/2006/relationships/image"/><Relationship Id="rId8" Target="../media/image142.png" Type="http://schemas.openxmlformats.org/officeDocument/2006/relationships/image"/><Relationship Id="rId9" Target="../media/image14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45.png" Type="http://schemas.openxmlformats.org/officeDocument/2006/relationships/image"/><Relationship Id="rId8" Target="../media/21000_video_15dd05a6.f1c2ba.mp4" Type="http://schemas.microsoft.com/office/2007/relationships/media"/><Relationship Id="rId9" Target="../media/21000_video_15dd05a6.f1c2ba.mp4" Type="http://schemas.openxmlformats.org/officeDocument/2006/relationships/video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147.png" Type="http://schemas.openxmlformats.org/officeDocument/2006/relationships/image"/><Relationship Id="rId14" Target="../media/image148.png" Type="http://schemas.openxmlformats.org/officeDocument/2006/relationships/image"/><Relationship Id="rId15" Target="../media/image149.png" Type="http://schemas.openxmlformats.org/officeDocument/2006/relationships/image"/><Relationship Id="rId16" Target="../media/image150.png" Type="http://schemas.openxmlformats.org/officeDocument/2006/relationships/image"/><Relationship Id="rId17" Target="../media/image151.png" Type="http://schemas.openxmlformats.org/officeDocument/2006/relationships/image"/><Relationship Id="rId18" Target="../media/image152.png" Type="http://schemas.openxmlformats.org/officeDocument/2006/relationships/image"/><Relationship Id="rId19" Target="../media/image153.png" Type="http://schemas.openxmlformats.org/officeDocument/2006/relationships/image"/><Relationship Id="rId2" Target="../media/image15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1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43.png" Type="http://schemas.openxmlformats.org/officeDocument/2006/relationships/image"/><Relationship Id="rId9" Target="../media/image14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15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13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24.png" Type="http://schemas.openxmlformats.org/officeDocument/2006/relationships/image"/><Relationship Id="rId5" Target="../media/image16.png" Type="http://schemas.openxmlformats.org/officeDocument/2006/relationships/image"/><Relationship Id="rId6" Target="../media/image11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13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2" Target="../media/image15.png" Type="http://schemas.openxmlformats.org/officeDocument/2006/relationships/image"/><Relationship Id="rId3" Target="../media/image9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16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16" Target="../media/image50.png" Type="http://schemas.openxmlformats.org/officeDocument/2006/relationships/image"/><Relationship Id="rId17" Target="../media/image51.png" Type="http://schemas.openxmlformats.org/officeDocument/2006/relationships/image"/><Relationship Id="rId18" Target="../media/image52.png" Type="http://schemas.openxmlformats.org/officeDocument/2006/relationships/image"/><Relationship Id="rId19" Target="../media/image53.png" Type="http://schemas.openxmlformats.org/officeDocument/2006/relationships/image"/><Relationship Id="rId2" Target="../media/image15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1.png" Type="http://schemas.openxmlformats.org/officeDocument/2006/relationships/image"/><Relationship Id="rId6" Target="../media/image4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54.png" Type="http://schemas.openxmlformats.org/officeDocument/2006/relationships/image"/><Relationship Id="rId7" Target="../media/image11.pn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1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1308100"/>
            <a:ext cx="16751300" cy="4038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2565400"/>
            <a:ext cx="16751300" cy="702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4902200" y="8204200"/>
            <a:ext cx="10452100" cy="443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90500" y="8089900"/>
            <a:ext cx="10452100" cy="443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584200"/>
            <a:ext cx="5524500" cy="1409700"/>
          </a:xfrm>
          <a:prstGeom prst="rect">
            <a:avLst/>
          </a:prstGeom>
          <a:effectLst>
            <a:outerShdw dir="16380000" dist="129704" blurRad="19663">
              <a:srgbClr val="3A4CA8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64900" y="13335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75400" y="977900"/>
            <a:ext cx="55245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81800" y="1333500"/>
            <a:ext cx="292100" cy="292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73300" y="3416300"/>
            <a:ext cx="13728700" cy="521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800" b="false" i="false" u="none" strike="noStrike" spc="-700">
                <a:solidFill>
                  <a:srgbClr val="2F5CA1"/>
                </a:solidFill>
                <a:ea typeface="esamanru OTF Medium"/>
              </a:rPr>
              <a:t>공급사</a:t>
            </a:r>
            <a:r>
              <a:rPr lang="en-US" sz="10800" b="false" i="false" u="none" strike="noStrike" spc="-700">
                <a:solidFill>
                  <a:srgbClr val="2F5CA1"/>
                </a:solidFill>
                <a:latin typeface="esamanru OTF Medium"/>
              </a:rPr>
              <a:t> </a:t>
            </a:r>
            <a:r>
              <a:rPr lang="ko-KR" sz="10800" b="false" i="false" u="none" strike="noStrike" spc="-700">
                <a:solidFill>
                  <a:srgbClr val="2F5CA1"/>
                </a:solidFill>
                <a:ea typeface="esamanru OTF Medium"/>
              </a:rPr>
              <a:t>관점</a:t>
            </a:r>
            <a:r>
              <a:rPr lang="en-US" sz="10800" b="false" i="false" u="none" strike="noStrike" spc="-700">
                <a:solidFill>
                  <a:srgbClr val="2F5CA1"/>
                </a:solidFill>
                <a:latin typeface="esamanru OTF Medium"/>
              </a:rPr>
              <a:t> </a:t>
            </a:r>
            <a:r>
              <a:rPr lang="ko-KR" sz="10800" b="false" i="false" u="none" strike="noStrike" spc="-700">
                <a:solidFill>
                  <a:srgbClr val="2F5CA1"/>
                </a:solidFill>
                <a:ea typeface="esamanru OTF Medium"/>
              </a:rPr>
              <a:t>의료용품</a:t>
            </a:r>
          </a:p>
          <a:p>
            <a:pPr algn="ctr" lvl="0">
              <a:lnSpc>
                <a:spcPct val="99600"/>
              </a:lnSpc>
            </a:pPr>
            <a:r>
              <a:rPr lang="en-US" sz="10800" b="false" i="false" u="none" strike="noStrike" spc="-700">
                <a:solidFill>
                  <a:srgbClr val="2F5CA1"/>
                </a:solidFill>
                <a:latin typeface="esamanru OTF Medium"/>
              </a:rPr>
              <a:t> </a:t>
            </a:r>
            <a:r>
              <a:rPr lang="ko-KR" sz="10800" b="false" i="false" u="none" strike="noStrike" spc="-700">
                <a:solidFill>
                  <a:srgbClr val="2F5CA1"/>
                </a:solidFill>
                <a:ea typeface="esamanru OTF Medium"/>
              </a:rPr>
              <a:t>수주</a:t>
            </a:r>
            <a:r>
              <a:rPr lang="en-US" sz="10800" b="false" i="false" u="none" strike="noStrike" spc="-700">
                <a:solidFill>
                  <a:srgbClr val="2F5CA1"/>
                </a:solidFill>
                <a:latin typeface="esamanru OTF Medium"/>
              </a:rPr>
              <a:t> </a:t>
            </a:r>
            <a:r>
              <a:rPr lang="ko-KR" sz="10800" b="false" i="false" u="none" strike="noStrike" spc="-700">
                <a:solidFill>
                  <a:srgbClr val="2F5CA1"/>
                </a:solidFill>
                <a:ea typeface="esamanru OTF Medium"/>
              </a:rPr>
              <a:t>프로세스</a:t>
            </a:r>
            <a:r>
              <a:rPr lang="en-US" sz="10800" b="false" i="false" u="none" strike="noStrike" spc="-700">
                <a:solidFill>
                  <a:srgbClr val="2F5CA1"/>
                </a:solidFill>
                <a:latin typeface="esamanru OTF Medium"/>
              </a:rPr>
              <a:t> </a:t>
            </a:r>
            <a:r>
              <a:rPr lang="ko-KR" sz="10800" b="false" i="false" u="none" strike="noStrike" spc="-700">
                <a:solidFill>
                  <a:srgbClr val="2F5CA1"/>
                </a:solidFill>
                <a:ea typeface="esamanru OTF Medium"/>
              </a:rPr>
              <a:t>구현</a:t>
            </a:r>
          </a:p>
          <a:p>
            <a:pPr algn="ctr" lvl="0">
              <a:lnSpc>
                <a:spcPct val="99600"/>
              </a:lnSpc>
            </a:pPr>
            <a:r>
              <a:rPr lang="en-US" sz="10800" b="false" i="false" u="none" strike="noStrike" spc="-700">
                <a:solidFill>
                  <a:srgbClr val="2F5CA1"/>
                </a:solidFill>
                <a:latin typeface="esamanru OTF Medium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85100" y="13208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4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57900" y="7099300"/>
            <a:ext cx="6184900" cy="977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197600" y="7239000"/>
            <a:ext cx="5880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MediClick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01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3695700"/>
            <a:ext cx="6159500" cy="4927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32000" y="2971800"/>
            <a:ext cx="38354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C6C94"/>
                </a:solidFill>
                <a:ea typeface="Noto Sans CJK KR Bold"/>
              </a:rPr>
              <a:t>선택</a:t>
            </a:r>
            <a:r>
              <a:rPr lang="en-US" sz="3500" b="false" i="false" u="none" strike="noStrike">
                <a:solidFill>
                  <a:srgbClr val="4C6C94"/>
                </a:solidFill>
                <a:latin typeface="Noto Sans CJK KR Bold"/>
              </a:rPr>
              <a:t> </a:t>
            </a:r>
            <a:r>
              <a:rPr lang="ko-KR" sz="3500" b="false" i="false" u="none" strike="noStrike">
                <a:solidFill>
                  <a:srgbClr val="4C6C94"/>
                </a:solidFill>
                <a:ea typeface="Noto Sans CJK KR Bold"/>
              </a:rPr>
              <a:t>주문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86600" y="2971800"/>
            <a:ext cx="5803900" cy="571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68300" y="2959100"/>
            <a:ext cx="4089400" cy="2768600"/>
          </a:xfrm>
          <a:prstGeom prst="rect">
            <a:avLst/>
          </a:prstGeom>
          <a:effectLst>
            <a:outerShdw dir="2700000" dist="63798" blurRad="76118">
              <a:srgbClr val="000000">
                <a:alpha val="1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80800" y="6299200"/>
            <a:ext cx="5867400" cy="304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629400" y="14224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병원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상품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주문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37600" y="2794000"/>
            <a:ext cx="7785100" cy="6642100"/>
          </a:xfrm>
          <a:prstGeom prst="rect">
            <a:avLst/>
          </a:prstGeom>
          <a:effectLst>
            <a:outerShdw dir="7020000" dist="255624" blurRad="439923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2730500"/>
            <a:ext cx="6667500" cy="2362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629400" y="14224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병원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주문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내역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2374900" y="6032500"/>
            <a:ext cx="2882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주문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취소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기능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74900" y="6629400"/>
            <a:ext cx="4572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더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보기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74900" y="5384800"/>
            <a:ext cx="4457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주문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내역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확인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47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6375400"/>
            <a:ext cx="6375400" cy="2895600"/>
          </a:xfrm>
          <a:prstGeom prst="rect">
            <a:avLst/>
          </a:prstGeom>
          <a:effectLst>
            <a:outerShdw dir="2700000" dist="111566" blurRad="83799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50100" y="3949700"/>
            <a:ext cx="4572000" cy="222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39600" y="4406900"/>
            <a:ext cx="4775200" cy="148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392400" y="5880100"/>
            <a:ext cx="1181100" cy="134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0600" y="4216400"/>
            <a:ext cx="5956300" cy="5054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47800" y="3187700"/>
            <a:ext cx="4635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4C6C94"/>
                </a:solidFill>
                <a:ea typeface="Noto Sans CJK KR Bold"/>
              </a:rPr>
              <a:t>주문</a:t>
            </a:r>
            <a:r>
              <a:rPr lang="en-US" sz="3000" b="false" i="false" u="none" strike="noStrike">
                <a:solidFill>
                  <a:srgbClr val="4C6C94"/>
                </a:solidFill>
                <a:latin typeface="Noto Sans CJK KR Bold"/>
              </a:rPr>
              <a:t> </a:t>
            </a:r>
            <a:r>
              <a:rPr lang="ko-KR" sz="3000" b="false" i="false" u="none" strike="noStrike">
                <a:solidFill>
                  <a:srgbClr val="4C6C94"/>
                </a:solidFill>
                <a:ea typeface="Noto Sans CJK KR Bold"/>
              </a:rPr>
              <a:t>취소</a:t>
            </a:r>
            <a:r>
              <a:rPr lang="en-US" sz="3000" b="false" i="false" u="none" strike="noStrike">
                <a:solidFill>
                  <a:srgbClr val="4C6C94"/>
                </a:solidFill>
                <a:latin typeface="Noto Sans CJK KR Bold"/>
              </a:rPr>
              <a:t> &amp; </a:t>
            </a:r>
            <a:r>
              <a:rPr lang="ko-KR" sz="3000" b="false" i="false" u="none" strike="noStrike">
                <a:solidFill>
                  <a:srgbClr val="4C6C94"/>
                </a:solidFill>
                <a:ea typeface="Noto Sans CJK KR Bold"/>
              </a:rPr>
              <a:t>더보기</a:t>
            </a:r>
            <a:r>
              <a:rPr lang="en-US" sz="3000" b="false" i="false" u="none" strike="noStrike">
                <a:solidFill>
                  <a:srgbClr val="4C6C94"/>
                </a:solidFill>
                <a:latin typeface="Noto Sans CJK KR Bold"/>
              </a:rPr>
              <a:t> </a:t>
            </a:r>
            <a:r>
              <a:rPr lang="ko-KR" sz="3000" b="false" i="false" u="none" strike="noStrike">
                <a:solidFill>
                  <a:srgbClr val="4C6C94"/>
                </a:solidFill>
                <a:ea typeface="Noto Sans CJK KR Bold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9400" y="14224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병원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주문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내역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162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거래처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0800" y="4787900"/>
            <a:ext cx="11049000" cy="3759200"/>
          </a:xfrm>
          <a:prstGeom prst="rect">
            <a:avLst/>
          </a:prstGeom>
          <a:effectLst>
            <a:outerShdw dir="2700000" dist="144624" blurRad="140816">
              <a:srgbClr val="000000">
                <a:alpha val="1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97200" y="2908300"/>
            <a:ext cx="6032500" cy="2362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12865100" y="6146800"/>
            <a:ext cx="4572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거래처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등록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및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수정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5100" y="6731000"/>
            <a:ext cx="4572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선택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삭제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5100" y="5486400"/>
            <a:ext cx="4457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거래처명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검색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거래처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64600" y="3683000"/>
            <a:ext cx="5613400" cy="521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85700" y="6299200"/>
            <a:ext cx="4419600" cy="275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41900" y="4114800"/>
            <a:ext cx="3352800" cy="4203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5700" y="4114800"/>
            <a:ext cx="3238500" cy="436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254500" y="5905500"/>
            <a:ext cx="1244600" cy="1244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12900" y="2984500"/>
            <a:ext cx="1905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거래처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삭제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4700" y="26543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아이템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4368800"/>
            <a:ext cx="9067800" cy="4902200"/>
          </a:xfrm>
          <a:prstGeom prst="rect">
            <a:avLst/>
          </a:prstGeom>
          <a:effectLst>
            <a:outerShdw dir="2700000" dist="188499" blurRad="239217">
              <a:srgbClr val="000000">
                <a:alpha val="1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28800" y="2705100"/>
            <a:ext cx="8039100" cy="2362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11595100" y="6438900"/>
            <a:ext cx="4572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아이템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검색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95100" y="7035800"/>
            <a:ext cx="4572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아이템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정보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확인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95100" y="5791200"/>
            <a:ext cx="4457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카테고리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및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아이템</a:t>
            </a:r>
            <a:r>
              <a:rPr lang="en-US" sz="31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100" b="false" i="false" u="none" strike="noStrike">
                <a:solidFill>
                  <a:srgbClr val="2E3D86"/>
                </a:solidFill>
                <a:ea typeface="Noto Sans CJK KR Bold"/>
              </a:rPr>
              <a:t>등록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34300" y="2946400"/>
            <a:ext cx="6527800" cy="508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" y="3429000"/>
            <a:ext cx="5372100" cy="330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08900" y="8242300"/>
            <a:ext cx="93218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1900" y="6731000"/>
            <a:ext cx="6172200" cy="182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1900" y="8737600"/>
            <a:ext cx="6172200" cy="62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12900" y="2984500"/>
            <a:ext cx="1905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아이템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등록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아이템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21800" y="6489700"/>
            <a:ext cx="6223000" cy="292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4229100"/>
            <a:ext cx="7340600" cy="4508500"/>
          </a:xfrm>
          <a:prstGeom prst="rect">
            <a:avLst/>
          </a:prstGeom>
          <a:effectLst>
            <a:outerShdw dir="2700000" dist="173293" blurRad="202179">
              <a:srgbClr val="000000">
                <a:alpha val="1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72600" y="3251200"/>
            <a:ext cx="4267200" cy="2882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12900" y="2984500"/>
            <a:ext cx="1905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페이징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처리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아이템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41300" y="5016500"/>
            <a:ext cx="4381500" cy="1333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176000" y="3086100"/>
            <a:ext cx="36068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PageVO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페이지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정보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58500" y="6426200"/>
            <a:ext cx="17653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드로잉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함수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수주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" y="4178300"/>
            <a:ext cx="9029700" cy="4762500"/>
          </a:xfrm>
          <a:prstGeom prst="rect">
            <a:avLst/>
          </a:prstGeom>
          <a:effectLst>
            <a:outerShdw dir="2700000" dist="183310" blurRad="226227">
              <a:srgbClr val="000000">
                <a:alpha val="1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46400" y="2730500"/>
            <a:ext cx="5765800" cy="316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214100" y="5816600"/>
            <a:ext cx="56896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수주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검색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14100" y="5207000"/>
            <a:ext cx="56896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트리거를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사용한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수주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등록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14100" y="6400800"/>
            <a:ext cx="56896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매출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현황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조회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4700" y="25019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16900" y="7073900"/>
            <a:ext cx="7480300" cy="193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9200" y="3898900"/>
            <a:ext cx="6172200" cy="4127500"/>
          </a:xfrm>
          <a:prstGeom prst="rect">
            <a:avLst/>
          </a:prstGeom>
          <a:effectLst>
            <a:outerShdw dir="2700000" dist="158725" blurRad="169614">
              <a:srgbClr val="000000">
                <a:alpha val="1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91500" y="4267200"/>
            <a:ext cx="8839200" cy="2311400"/>
          </a:xfrm>
          <a:prstGeom prst="rect">
            <a:avLst/>
          </a:prstGeom>
          <a:effectLst>
            <a:outerShdw dir="2700000" dist="88692" blurRad="52959">
              <a:srgbClr val="000000">
                <a:alpha val="1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51600" y="4483100"/>
            <a:ext cx="1866900" cy="1866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Noto Sans CJK KR Regular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Noto Sans CJK KR Regular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6200" y="3073400"/>
            <a:ext cx="4191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트리거를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사용한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수주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등록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수주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914400"/>
            <a:ext cx="16751300" cy="227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60600" y="5715000"/>
            <a:ext cx="14109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57400" y="4229100"/>
            <a:ext cx="571500" cy="584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844800" y="4292600"/>
            <a:ext cx="4140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 spc="-100">
                <a:solidFill>
                  <a:srgbClr val="333333"/>
                </a:solidFill>
                <a:ea typeface="ONE Mobile Title OTF"/>
              </a:rPr>
              <a:t>그룹</a:t>
            </a:r>
            <a:r>
              <a:rPr lang="en-US" sz="2700" b="false" i="false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false" i="false" u="none" strike="noStrike" spc="-100">
                <a:solidFill>
                  <a:srgbClr val="333333"/>
                </a:solidFill>
                <a:ea typeface="ONE Mobile Title OTF"/>
              </a:rPr>
              <a:t>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3900" y="4330700"/>
            <a:ext cx="673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08800" y="4229100"/>
            <a:ext cx="571500" cy="584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708900" y="4292600"/>
            <a:ext cx="4140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 spc="-100">
                <a:solidFill>
                  <a:srgbClr val="333333"/>
                </a:solidFill>
                <a:ea typeface="ONE Mobile Title OTF"/>
              </a:rPr>
              <a:t>프로젝트</a:t>
            </a:r>
            <a:r>
              <a:rPr lang="en-US" sz="2700" b="false" i="false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false" i="false" u="none" strike="noStrike" spc="-100">
                <a:solidFill>
                  <a:srgbClr val="333333"/>
                </a:solidFill>
                <a:ea typeface="ONE Mobile Title OTF"/>
              </a:rPr>
              <a:t>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58000" y="4330700"/>
            <a:ext cx="673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FFFFFF"/>
                </a:solidFill>
                <a:latin typeface="ONE Mobile Title OTF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4229100"/>
            <a:ext cx="571500" cy="584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522200" y="4292600"/>
            <a:ext cx="4140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 spc="-100">
                <a:solidFill>
                  <a:srgbClr val="333333"/>
                </a:solidFill>
                <a:ea typeface="ONE Mobile Title OTF"/>
              </a:rPr>
              <a:t>프로젝트</a:t>
            </a:r>
            <a:r>
              <a:rPr lang="en-US" sz="2700" b="false" i="false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false" i="false" u="none" strike="noStrike" spc="-100">
                <a:solidFill>
                  <a:srgbClr val="333333"/>
                </a:solidFill>
                <a:ea typeface="ONE Mobile Title OTF"/>
              </a:rPr>
              <a:t>진행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71300" y="4330700"/>
            <a:ext cx="673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FFFFFF"/>
                </a:solidFill>
                <a:latin typeface="ONE Mobile Title OTF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57400" y="6616700"/>
            <a:ext cx="571500" cy="584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844800" y="6667500"/>
            <a:ext cx="4140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 spc="-100">
                <a:solidFill>
                  <a:srgbClr val="333333"/>
                </a:solidFill>
                <a:ea typeface="ONE Mobile Title OTF"/>
              </a:rPr>
              <a:t>프로젝트</a:t>
            </a:r>
            <a:r>
              <a:rPr lang="en-US" sz="2700" b="false" i="false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false" i="false" u="none" strike="noStrike" spc="-100">
                <a:solidFill>
                  <a:srgbClr val="333333"/>
                </a:solidFill>
                <a:ea typeface="ONE Mobile Title OTF"/>
              </a:rPr>
              <a:t>성과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93900" y="6718300"/>
            <a:ext cx="673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FFFFFF"/>
                </a:solidFill>
                <a:latin typeface="ONE Mobile Title OTF"/>
              </a:rPr>
              <a:t>04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08800" y="6616700"/>
            <a:ext cx="571500" cy="5842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7708900" y="6667500"/>
            <a:ext cx="4140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 spc="-100">
                <a:solidFill>
                  <a:srgbClr val="333333"/>
                </a:solidFill>
                <a:ea typeface="ONE Mobile Title OTF"/>
              </a:rPr>
              <a:t>프로젝트</a:t>
            </a:r>
            <a:r>
              <a:rPr lang="en-US" sz="2700" b="false" i="false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false" i="false" u="none" strike="noStrike" spc="-100">
                <a:solidFill>
                  <a:srgbClr val="333333"/>
                </a:solidFill>
                <a:ea typeface="ONE Mobile Title OTF"/>
              </a:rPr>
              <a:t>발전</a:t>
            </a:r>
            <a:r>
              <a:rPr lang="en-US" sz="2700" b="false" i="false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700" b="false" i="false" u="none" strike="noStrike" spc="-100">
                <a:solidFill>
                  <a:srgbClr val="333333"/>
                </a:solidFill>
                <a:ea typeface="ONE Mobile Title OTF"/>
              </a:rPr>
              <a:t>방향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58000" y="6718300"/>
            <a:ext cx="673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FFFFFF"/>
                </a:solidFill>
                <a:latin typeface="ONE Mobile Title OTF"/>
              </a:rPr>
              <a:t>05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6616700"/>
            <a:ext cx="571500" cy="5842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2522200" y="6667500"/>
            <a:ext cx="4140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 spc="-100">
                <a:solidFill>
                  <a:srgbClr val="333333"/>
                </a:solidFill>
                <a:latin typeface="ONE Mobile Title OTF"/>
              </a:rPr>
              <a:t>Q&amp;A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71300" y="6718300"/>
            <a:ext cx="673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FFFFFF"/>
                </a:solidFill>
                <a:latin typeface="ONE Mobile Title OTF"/>
              </a:rPr>
              <a:t>06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13700" y="1511300"/>
            <a:ext cx="2273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목차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4700" y="25019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47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5400" y="3797300"/>
            <a:ext cx="5359400" cy="2184400"/>
          </a:xfrm>
          <a:prstGeom prst="rect">
            <a:avLst/>
          </a:prstGeom>
          <a:effectLst>
            <a:outerShdw dir="2700000" dist="84004" blurRad="47509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67600" y="4114800"/>
            <a:ext cx="4330700" cy="425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53900" y="4610100"/>
            <a:ext cx="4889500" cy="36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12700" y="5651500"/>
            <a:ext cx="3644900" cy="260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5400" y="6477000"/>
            <a:ext cx="5549900" cy="2260600"/>
          </a:xfrm>
          <a:prstGeom prst="rect">
            <a:avLst/>
          </a:prstGeom>
          <a:effectLst>
            <a:outerShdw dir="2700000" dist="87007" blurRad="50967">
              <a:srgbClr val="000000">
                <a:alpha val="1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2616200" y="3073400"/>
            <a:ext cx="1663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매출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관리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수주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17100" y="4673600"/>
            <a:ext cx="17780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총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매출액</a:t>
            </a:r>
          </a:p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(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배송완료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건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4700" y="23495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79600" y="3581400"/>
            <a:ext cx="14185900" cy="2222500"/>
          </a:xfrm>
          <a:prstGeom prst="rect">
            <a:avLst/>
          </a:prstGeom>
          <a:effectLst>
            <a:outerShdw dir="2700000" dist="85569" blurRad="49295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91500" y="6032500"/>
            <a:ext cx="7353300" cy="300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84400" y="6032500"/>
            <a:ext cx="5168900" cy="3111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628900" y="2895600"/>
            <a:ext cx="2006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재고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알림창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수주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4051300"/>
            <a:ext cx="10744200" cy="4254500"/>
          </a:xfrm>
          <a:prstGeom prst="rect">
            <a:avLst/>
          </a:prstGeom>
          <a:effectLst>
            <a:outerShdw dir="2700000" dist="163440" blurRad="179841">
              <a:srgbClr val="000000">
                <a:alpha val="1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수주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상세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01700" y="2628900"/>
            <a:ext cx="8915400" cy="236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585700" y="5245100"/>
            <a:ext cx="56896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수주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상세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정보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확인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85700" y="5918200"/>
            <a:ext cx="56896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배송신청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85700" y="6553200"/>
            <a:ext cx="56896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재고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상태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확인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4700" y="23495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12400" y="2971800"/>
            <a:ext cx="6172200" cy="604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3530600"/>
            <a:ext cx="8826500" cy="393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2362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배송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신청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수주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상세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757400" y="3136900"/>
            <a:ext cx="2755900" cy="130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528800" y="7289800"/>
            <a:ext cx="2997200" cy="144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8900" y="7518400"/>
            <a:ext cx="8153400" cy="1435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84300" y="8699500"/>
            <a:ext cx="8064500" cy="215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003800" y="6692900"/>
            <a:ext cx="8763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97000" y="8699500"/>
            <a:ext cx="8064500" cy="215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4700" y="22098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3797300"/>
            <a:ext cx="11874500" cy="927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1300" y="7340600"/>
            <a:ext cx="3429000" cy="139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5003800"/>
            <a:ext cx="3657600" cy="195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75300" y="5143500"/>
            <a:ext cx="7239000" cy="1828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5900" y="3035300"/>
            <a:ext cx="4292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재고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확인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알림과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주문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취소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수주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상세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0" y="6502400"/>
            <a:ext cx="4826000" cy="246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760000">
            <a:off x="12738100" y="6908800"/>
            <a:ext cx="1295400" cy="129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">
            <a:off x="12674600" y="3365500"/>
            <a:ext cx="1219200" cy="1219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068300" y="6197600"/>
            <a:ext cx="39370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배송현황이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'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주문취소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목록에서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삭제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06500" y="3289300"/>
            <a:ext cx="29337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현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재고량이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주문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수량보다</a:t>
            </a:r>
          </a:p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적을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재고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알림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아이콘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표시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" y="4394200"/>
            <a:ext cx="11315700" cy="4076700"/>
          </a:xfrm>
          <a:prstGeom prst="rect">
            <a:avLst/>
          </a:prstGeom>
          <a:effectLst>
            <a:outerShdw dir="2700000" dist="156584" blurRad="165069">
              <a:srgbClr val="000000">
                <a:alpha val="1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재고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" y="2641600"/>
            <a:ext cx="5245100" cy="236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585700" y="5245100"/>
            <a:ext cx="56896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트리거를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사용한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재고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등록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85700" y="5918200"/>
            <a:ext cx="56896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현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재고량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조회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85700" y="6553200"/>
            <a:ext cx="56896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입출고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확인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4700" y="2032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80100" y="3644900"/>
            <a:ext cx="9817100" cy="1155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5600" y="5918200"/>
            <a:ext cx="9271000" cy="2832100"/>
          </a:xfrm>
          <a:prstGeom prst="rect">
            <a:avLst/>
          </a:prstGeom>
          <a:effectLst>
            <a:outerShdw dir="2700000" dist="109143" blurRad="80199">
              <a:srgbClr val="000000">
                <a:alpha val="1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4500" y="3530600"/>
            <a:ext cx="3835400" cy="2273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585700" y="4902200"/>
            <a:ext cx="2590800" cy="3695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6700" y="3035300"/>
            <a:ext cx="4191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트리거를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사용한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재고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등록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재고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27200" y="8382000"/>
            <a:ext cx="8902700" cy="21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39900" y="8382000"/>
            <a:ext cx="8902700" cy="215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216900" y="5219700"/>
            <a:ext cx="800100" cy="635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" y="4394200"/>
            <a:ext cx="11315700" cy="4076700"/>
          </a:xfrm>
          <a:prstGeom prst="rect">
            <a:avLst/>
          </a:prstGeom>
          <a:effectLst>
            <a:outerShdw dir="2700000" dist="156584" blurRad="165069">
              <a:srgbClr val="000000">
                <a:alpha val="1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배송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87500" y="2641600"/>
            <a:ext cx="3949700" cy="236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776200" y="5930900"/>
            <a:ext cx="56896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배송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상태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76200" y="5168900"/>
            <a:ext cx="56896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배송관리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전용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계정</a:t>
            </a:r>
            <a:r>
              <a:rPr lang="en-US" sz="33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3300" b="false" i="false" u="none" strike="noStrike">
                <a:solidFill>
                  <a:srgbClr val="2E3D86"/>
                </a:solidFill>
                <a:ea typeface="Noto Sans CJK KR Bold"/>
              </a:rPr>
              <a:t>생성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032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8000" y="3695700"/>
            <a:ext cx="5461000" cy="476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600000">
            <a:off x="4724400" y="7302500"/>
            <a:ext cx="5334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07300" y="5778500"/>
            <a:ext cx="6578600" cy="1968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14500" y="3035300"/>
            <a:ext cx="38354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배송관리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전용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계정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생성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배송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56200" y="7594600"/>
            <a:ext cx="18542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배달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전용계정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24000" y="3695700"/>
            <a:ext cx="2819400" cy="433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07300" y="3695700"/>
            <a:ext cx="4572000" cy="965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581900" y="5168900"/>
            <a:ext cx="33528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전용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관리자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번호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부여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032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" y="4000500"/>
            <a:ext cx="7988300" cy="439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74300" y="3009900"/>
            <a:ext cx="4991100" cy="300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74300" y="6426200"/>
            <a:ext cx="6172200" cy="2057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146300" y="3035300"/>
            <a:ext cx="39878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배송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현황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관리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(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배송시작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배송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30700" y="8953500"/>
            <a:ext cx="673100" cy="67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23300" y="2146300"/>
            <a:ext cx="1041400" cy="1041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001000" y="1422400"/>
            <a:ext cx="2273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그룹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0500" y="6350000"/>
            <a:ext cx="29337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ONE Mobile Title OTF"/>
              </a:rPr>
              <a:t>김현경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27400" y="3556000"/>
            <a:ext cx="2616200" cy="261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79800" y="3721100"/>
            <a:ext cx="2298700" cy="229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77000" y="3556000"/>
            <a:ext cx="2616200" cy="261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29400" y="3721100"/>
            <a:ext cx="2298700" cy="229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26600" y="3556000"/>
            <a:ext cx="2616200" cy="261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79000" y="3721100"/>
            <a:ext cx="2298700" cy="2298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76200" y="3556000"/>
            <a:ext cx="2616200" cy="2616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28600" y="3721100"/>
            <a:ext cx="2298700" cy="2298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705100" y="7162800"/>
            <a:ext cx="29591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ko-KR" sz="2000" b="true" i="false" u="none" strike="noStrike">
                <a:solidFill>
                  <a:srgbClr val="000000"/>
                </a:solidFill>
                <a:ea typeface="ONE Mobile OTF Regular"/>
              </a:rPr>
              <a:t>팀장</a:t>
            </a:r>
          </a:p>
          <a:p>
            <a:pPr algn="r" lvl="0">
              <a:lnSpc>
                <a:spcPct val="103749"/>
              </a:lnSpc>
            </a:pPr>
            <a:br>
              <a:rPr/>
            </a:br>
          </a:p>
          <a:p>
            <a:pPr algn="r" lvl="0">
              <a:lnSpc>
                <a:spcPct val="10374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거래처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구현</a:t>
            </a:r>
          </a:p>
          <a:p>
            <a:pPr algn="r" lvl="0">
              <a:lnSpc>
                <a:spcPct val="10374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수주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구현</a:t>
            </a:r>
          </a:p>
          <a:p>
            <a:pPr algn="r" lvl="0">
              <a:lnSpc>
                <a:spcPct val="10374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재고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관리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보조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18200" y="6350000"/>
            <a:ext cx="29337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ONE Mobile Title OTF"/>
              </a:rPr>
              <a:t>유지현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92800" y="7112000"/>
            <a:ext cx="2959100" cy="182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ko-KR" sz="2000" b="true" i="false" u="none" strike="noStrike">
                <a:solidFill>
                  <a:srgbClr val="000000"/>
                </a:solidFill>
                <a:ea typeface="ONE Mobile OTF Regular"/>
              </a:rPr>
              <a:t>팀원</a:t>
            </a:r>
          </a:p>
          <a:p>
            <a:pPr algn="r" lvl="0">
              <a:lnSpc>
                <a:spcPct val="103749"/>
              </a:lnSpc>
            </a:pPr>
            <a:br>
              <a:rPr/>
            </a:br>
          </a:p>
          <a:p>
            <a:pPr algn="r" lvl="0">
              <a:lnSpc>
                <a:spcPct val="106074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발주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구현</a:t>
            </a:r>
          </a:p>
          <a:p>
            <a:pPr algn="r" lvl="0">
              <a:lnSpc>
                <a:spcPct val="106074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수주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내역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구현</a:t>
            </a:r>
          </a:p>
          <a:p>
            <a:pPr algn="r" lvl="0">
              <a:lnSpc>
                <a:spcPct val="106074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수주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관리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보조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67800" y="6350000"/>
            <a:ext cx="29337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ONE Mobile Title OTF"/>
              </a:rPr>
              <a:t>서은송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17400" y="6350000"/>
            <a:ext cx="29337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ONE Mobile Title OTF"/>
              </a:rPr>
              <a:t>민정흠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92000" y="7048500"/>
            <a:ext cx="2959100" cy="182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ko-KR" sz="2000" b="true" i="false" u="none" strike="noStrike">
                <a:solidFill>
                  <a:srgbClr val="000000"/>
                </a:solidFill>
                <a:ea typeface="ONE Mobile OTF Regular"/>
              </a:rPr>
              <a:t>팀원</a:t>
            </a:r>
          </a:p>
          <a:p>
            <a:pPr algn="r" lvl="0">
              <a:lnSpc>
                <a:spcPct val="103749"/>
              </a:lnSpc>
            </a:pPr>
            <a:br>
              <a:rPr/>
            </a:br>
          </a:p>
          <a:p>
            <a:pPr algn="r" lvl="0">
              <a:lnSpc>
                <a:spcPct val="106074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아이템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구현</a:t>
            </a:r>
          </a:p>
          <a:p>
            <a:pPr algn="r" lvl="0">
              <a:lnSpc>
                <a:spcPct val="106074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배송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구현</a:t>
            </a:r>
          </a:p>
          <a:p>
            <a:pPr algn="r" lvl="0">
              <a:lnSpc>
                <a:spcPct val="106074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회원가입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기능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구현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37700" y="7124700"/>
            <a:ext cx="2959100" cy="210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ko-KR" sz="2000" b="true" i="false" u="none" strike="noStrike">
                <a:solidFill>
                  <a:srgbClr val="000000"/>
                </a:solidFill>
                <a:ea typeface="ONE Mobile OTF Regular"/>
              </a:rPr>
              <a:t>팀원</a:t>
            </a:r>
          </a:p>
          <a:p>
            <a:pPr algn="r" lvl="0">
              <a:lnSpc>
                <a:spcPct val="103749"/>
              </a:lnSpc>
            </a:pPr>
            <a:br>
              <a:rPr/>
            </a:br>
          </a:p>
          <a:p>
            <a:pPr algn="r" lvl="0">
              <a:lnSpc>
                <a:spcPct val="106074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재고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페이지</a:t>
            </a: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ONE Mobile OTF Regular"/>
              </a:rPr>
              <a:t>구현</a:t>
            </a:r>
          </a:p>
          <a:p>
            <a:pPr algn="r" lvl="0">
              <a:lnSpc>
                <a:spcPct val="106074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/>
            </a:r>
          </a:p>
          <a:p>
            <a:pPr algn="r" lvl="0">
              <a:lnSpc>
                <a:spcPct val="106074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/>
            </a:r>
          </a:p>
          <a:p>
            <a:pPr algn="r" lvl="0">
              <a:lnSpc>
                <a:spcPct val="106074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ONE Mobile OTF Regular"/>
              </a:rPr>
              <a:t/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032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0300" y="3733800"/>
            <a:ext cx="7632700" cy="4140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09100" y="3238500"/>
            <a:ext cx="6845300" cy="213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833100" y="5943600"/>
            <a:ext cx="3810000" cy="273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740000">
            <a:off x="12331700" y="4914900"/>
            <a:ext cx="1130300" cy="1130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232900" y="5245100"/>
            <a:ext cx="2705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트리거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업데이트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9400" y="14224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공급사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배송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관리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5900" y="2997200"/>
            <a:ext cx="39878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배송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현황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관리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(</a:t>
            </a:r>
            <a:r>
              <a:rPr lang="ko-KR" sz="3000" b="true" i="false" u="none" strike="noStrike">
                <a:solidFill>
                  <a:srgbClr val="4C6C94"/>
                </a:solidFill>
                <a:ea typeface="Noto Sans CJK KR Regular"/>
              </a:rPr>
              <a:t>배송완료</a:t>
            </a:r>
            <a:r>
              <a:rPr lang="en-US" sz="3000" b="true" i="false" u="none" strike="noStrike">
                <a:solidFill>
                  <a:srgbClr val="4C6C94"/>
                </a:solidFill>
                <a:latin typeface="Noto Sans CJK KR Regular"/>
              </a:rPr>
              <a:t>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032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>
            <a:hlinkClick r:id=""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>
                  <p14:trim st="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 rot="0">
            <a:off x="3543300" y="2755900"/>
            <a:ext cx="11569700" cy="6057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197600" y="1524000"/>
            <a:ext cx="6007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동영상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시연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2641600"/>
            <a:ext cx="16751300" cy="692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629400" y="1422400"/>
            <a:ext cx="5029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프로젝트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발전방향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40500" y="4864100"/>
            <a:ext cx="2781300" cy="13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73700" y="4826000"/>
            <a:ext cx="2781300" cy="13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70200" y="4953000"/>
            <a:ext cx="5969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7023100"/>
            <a:ext cx="546100" cy="45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897100" y="4978400"/>
            <a:ext cx="5842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97100" y="6985000"/>
            <a:ext cx="546100" cy="495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839200" y="2413000"/>
            <a:ext cx="584200" cy="469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350500" y="7353300"/>
            <a:ext cx="10795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876"/>
              </a:lnSpc>
            </a:pPr>
            <a:r>
              <a:rPr lang="en-US" sz="3600" b="true" i="false" u="none" strike="noStrike" spc="-300">
                <a:solidFill>
                  <a:srgbClr val="FFFFFF"/>
                </a:solidFill>
                <a:latin typeface="BM EULJIRO TTF"/>
              </a:rPr>
              <a:t>04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79700" y="3556000"/>
            <a:ext cx="6172200" cy="1485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651500" y="5168900"/>
            <a:ext cx="215900" cy="215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679700" y="5511800"/>
            <a:ext cx="6172200" cy="1485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651500" y="7137400"/>
            <a:ext cx="215900" cy="215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679700" y="7480300"/>
            <a:ext cx="6172200" cy="1485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474200" y="3556000"/>
            <a:ext cx="6172200" cy="148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446000" y="5168900"/>
            <a:ext cx="215900" cy="215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74200" y="5511800"/>
            <a:ext cx="6172200" cy="1485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446000" y="7137400"/>
            <a:ext cx="215900" cy="215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74200" y="7480300"/>
            <a:ext cx="6172200" cy="14859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971800" y="3898900"/>
            <a:ext cx="55880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200" b="false" i="false" u="none" strike="noStrike" spc="100">
                <a:solidFill>
                  <a:srgbClr val="FFFFFF"/>
                </a:solidFill>
                <a:ea typeface="ONE Mobile Title OTF"/>
              </a:rPr>
              <a:t>자동화</a:t>
            </a:r>
            <a:r>
              <a:rPr lang="en-US" sz="42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4200" b="false" i="false" u="none" strike="noStrike" spc="100">
                <a:solidFill>
                  <a:srgbClr val="FFFFFF"/>
                </a:solidFill>
                <a:ea typeface="ONE Mobile Title OTF"/>
              </a:rPr>
              <a:t>개선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57500" y="5638800"/>
            <a:ext cx="59182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테이블을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세분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화해서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출입고의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업데이트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작업을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자동화하여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관리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효율을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높여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나갈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것입니다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53600" y="3873500"/>
            <a:ext cx="56007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200" b="false" i="false" u="none" strike="noStrike" spc="100">
                <a:solidFill>
                  <a:srgbClr val="FFFFFF"/>
                </a:solidFill>
                <a:ea typeface="ONE Mobile Title OTF"/>
              </a:rPr>
              <a:t>안정성</a:t>
            </a:r>
            <a:r>
              <a:rPr lang="en-US" sz="42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4200" b="false" i="false" u="none" strike="noStrike" spc="100">
                <a:solidFill>
                  <a:srgbClr val="FFFFFF"/>
                </a:solidFill>
                <a:ea typeface="ONE Mobile Title OTF"/>
              </a:rPr>
              <a:t>및</a:t>
            </a:r>
            <a:r>
              <a:rPr lang="en-US" sz="42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4200" b="false" i="false" u="none" strike="noStrike" spc="100">
                <a:solidFill>
                  <a:srgbClr val="FFFFFF"/>
                </a:solidFill>
                <a:ea typeface="ONE Mobile Title OTF"/>
              </a:rPr>
              <a:t>보</a:t>
            </a:r>
            <a:r>
              <a:rPr lang="ko-KR" sz="4200" b="false" i="false" u="none" strike="noStrike" spc="100">
                <a:solidFill>
                  <a:srgbClr val="FFFFFF"/>
                </a:solidFill>
                <a:ea typeface="Pretendard Bold"/>
              </a:rPr>
              <a:t>안</a:t>
            </a:r>
            <a:r>
              <a:rPr lang="en-US" sz="42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200" b="false" i="false" u="none" strike="noStrike" spc="100">
                <a:solidFill>
                  <a:srgbClr val="FFFFFF"/>
                </a:solidFill>
                <a:ea typeface="Pretendard Bold"/>
              </a:rPr>
              <a:t>강화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52000" y="5854700"/>
            <a:ext cx="586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시큐리티를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사용하여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페이지의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접근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권한을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강화할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것입니다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82900" y="7632700"/>
            <a:ext cx="59182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주문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취소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시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자동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롤백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트리거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등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트리거의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기능을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고도화하여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데이터의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불일치를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줄여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나갈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 </a:t>
            </a:r>
            <a:r>
              <a:rPr lang="ko-KR" sz="2500" b="false" i="false" u="none" strike="noStrike" spc="100">
                <a:solidFill>
                  <a:srgbClr val="6B3631"/>
                </a:solidFill>
                <a:ea typeface="ONE Mobile OTF Regular"/>
              </a:rPr>
              <a:t>것입니다</a:t>
            </a:r>
            <a:r>
              <a:rPr lang="en-US" sz="2500" b="false" i="false" u="none" strike="noStrike" spc="100">
                <a:solidFill>
                  <a:srgbClr val="6B3631"/>
                </a:solidFill>
                <a:latin typeface="ONE Mobile OTF Regular"/>
              </a:rPr>
              <a:t>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77400" y="7772400"/>
            <a:ext cx="586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소셜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로그인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기능을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구현하여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사용자의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편의성과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안정성을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강화할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 </a:t>
            </a:r>
            <a:r>
              <a:rPr lang="ko-KR" sz="2600" b="false" i="false" u="none" strike="noStrike" spc="100">
                <a:solidFill>
                  <a:srgbClr val="20355A"/>
                </a:solidFill>
                <a:ea typeface="ONE Mobile OTF Regular"/>
              </a:rPr>
              <a:t>것입니다</a:t>
            </a:r>
            <a:r>
              <a:rPr lang="en-US" sz="2600" b="false" i="false" u="none" strike="noStrike" spc="100">
                <a:solidFill>
                  <a:srgbClr val="20355A"/>
                </a:solidFill>
                <a:latin typeface="ONE Mobile OTF Regular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416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96200" y="3530600"/>
            <a:ext cx="3060700" cy="257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949700" y="6705600"/>
            <a:ext cx="114935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3A4CA8"/>
                </a:solidFill>
                <a:ea typeface="ONE Mobile Title OTF"/>
              </a:rPr>
              <a:t>프로젝트에</a:t>
            </a:r>
            <a:r>
              <a:rPr lang="en-US" sz="5000" b="false" i="false" u="none" strike="noStrike">
                <a:solidFill>
                  <a:srgbClr val="3A4CA8"/>
                </a:solidFill>
                <a:latin typeface="ONE Mobile Title OTF"/>
              </a:rPr>
              <a:t> </a:t>
            </a:r>
            <a:r>
              <a:rPr lang="ko-KR" sz="5000" b="false" i="false" u="none" strike="noStrike">
                <a:solidFill>
                  <a:srgbClr val="3A4CA8"/>
                </a:solidFill>
                <a:ea typeface="ONE Mobile Title OTF"/>
              </a:rPr>
              <a:t>대해</a:t>
            </a:r>
            <a:r>
              <a:rPr lang="en-US" sz="5000" b="false" i="false" u="none" strike="noStrike">
                <a:solidFill>
                  <a:srgbClr val="3A4CA8"/>
                </a:solidFill>
                <a:latin typeface="ONE Mobile Title OTF"/>
              </a:rPr>
              <a:t> </a:t>
            </a:r>
            <a:r>
              <a:rPr lang="ko-KR" sz="5000" b="false" i="false" u="none" strike="noStrike">
                <a:solidFill>
                  <a:srgbClr val="3A4CA8"/>
                </a:solidFill>
                <a:ea typeface="ONE Mobile Title OTF"/>
              </a:rPr>
              <a:t>궁금한</a:t>
            </a:r>
            <a:r>
              <a:rPr lang="en-US" sz="5000" b="false" i="false" u="none" strike="noStrike">
                <a:solidFill>
                  <a:srgbClr val="3A4CA8"/>
                </a:solidFill>
                <a:latin typeface="ONE Mobile Title OTF"/>
              </a:rPr>
              <a:t> </a:t>
            </a:r>
            <a:r>
              <a:rPr lang="ko-KR" sz="5000" b="false" i="false" u="none" strike="noStrike">
                <a:solidFill>
                  <a:srgbClr val="3A4CA8"/>
                </a:solidFill>
                <a:ea typeface="ONE Mobile Title OTF"/>
              </a:rPr>
              <a:t>점은</a:t>
            </a:r>
            <a:r>
              <a:rPr lang="en-US" sz="5000" b="false" i="false" u="none" strike="noStrike">
                <a:solidFill>
                  <a:srgbClr val="3A4CA8"/>
                </a:solidFill>
                <a:latin typeface="ONE Mobile Title OTF"/>
              </a:rPr>
              <a:t> </a:t>
            </a:r>
            <a:r>
              <a:rPr lang="ko-KR" sz="5000" b="false" i="false" u="none" strike="noStrike">
                <a:solidFill>
                  <a:srgbClr val="3A4CA8"/>
                </a:solidFill>
                <a:ea typeface="ONE Mobile Title OTF"/>
              </a:rPr>
              <a:t>질문주세요</a:t>
            </a:r>
            <a:r>
              <a:rPr lang="en-US" sz="5000" b="false" i="false" u="none" strike="noStrike">
                <a:solidFill>
                  <a:srgbClr val="3A4CA8"/>
                </a:solidFill>
                <a:latin typeface="ONE Mobile Title OTF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29400" y="1422400"/>
            <a:ext cx="5029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Q＆A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543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89400" y="4978400"/>
            <a:ext cx="10718800" cy="180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100" b="false" i="false" u="none" strike="noStrike">
                <a:solidFill>
                  <a:srgbClr val="3A4CA8"/>
                </a:solidFill>
                <a:ea typeface="ONE Mobile OTF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4700" y="2667000"/>
            <a:ext cx="3441700" cy="690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73700" y="5905500"/>
            <a:ext cx="43434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305800" y="6108700"/>
            <a:ext cx="4572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28100" y="2451100"/>
            <a:ext cx="431800" cy="43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97400" y="6388100"/>
            <a:ext cx="6985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992600" y="8928100"/>
            <a:ext cx="711200" cy="71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584700" y="3797300"/>
            <a:ext cx="736600" cy="736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74700" y="2667000"/>
            <a:ext cx="3441700" cy="6908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12000" y="1422400"/>
            <a:ext cx="40640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프로젝트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소개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73700" y="4356100"/>
            <a:ext cx="4343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본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프로젝트는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거래처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관리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수주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재고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배송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관리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페이지를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구현하는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것입니다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73700" y="3810000"/>
            <a:ext cx="349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2F5CA1"/>
                </a:solidFill>
                <a:ea typeface="ONE Mobile Title OTF"/>
              </a:rPr>
              <a:t>프로젝트</a:t>
            </a:r>
            <a:r>
              <a:rPr lang="en-US" sz="2400" b="false" i="false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400" b="false" i="false" u="none" strike="noStrike" spc="-100">
                <a:solidFill>
                  <a:srgbClr val="2F5CA1"/>
                </a:solidFill>
                <a:ea typeface="ONE Mobile Title OTF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73700" y="7010400"/>
            <a:ext cx="43434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수주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관리에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필요한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발주부터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재고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배송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등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다양한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테이블들의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연관성을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이해하고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다양한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쿼리를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이용하여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데이터를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다룸으로써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더욱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성장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할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수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있을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거라고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생각하여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선정하게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700" b="false" i="false" u="none" strike="noStrike" spc="-100">
                <a:solidFill>
                  <a:srgbClr val="333333"/>
                </a:solidFill>
                <a:ea typeface="ONE Mobile OTF Regular"/>
              </a:rPr>
              <a:t>되었습니다</a:t>
            </a:r>
            <a:r>
              <a:rPr lang="en-US" sz="1700" b="false" i="false" u="none" strike="noStrike" spc="-10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73700" y="6464300"/>
            <a:ext cx="349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 spc="-100">
                <a:solidFill>
                  <a:srgbClr val="2F5CA1"/>
                </a:solidFill>
                <a:ea typeface="ONE Mobile Title OTF"/>
              </a:rPr>
              <a:t>프로젝트</a:t>
            </a:r>
            <a:r>
              <a:rPr lang="en-US" sz="2400" b="false" i="false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400" b="false" i="false" u="none" strike="noStrike" spc="-100">
                <a:solidFill>
                  <a:srgbClr val="2F5CA1"/>
                </a:solidFill>
                <a:ea typeface="ONE Mobile Title OTF"/>
              </a:rPr>
              <a:t>주제</a:t>
            </a:r>
            <a:r>
              <a:rPr lang="en-US" sz="2400" b="false" i="false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400" b="false" i="false" u="none" strike="noStrike" spc="-100">
                <a:solidFill>
                  <a:srgbClr val="2F5CA1"/>
                </a:solidFill>
                <a:ea typeface="ONE Mobile Title OTF"/>
              </a:rPr>
              <a:t>선정</a:t>
            </a:r>
            <a:r>
              <a:rPr lang="en-US" sz="2400" b="false" i="false" u="none" strike="noStrike" spc="-1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2400" b="false" i="false" u="none" strike="noStrike" spc="-100">
                <a:solidFill>
                  <a:srgbClr val="2F5CA1"/>
                </a:solidFill>
                <a:ea typeface="ONE Mobile Title OTF"/>
              </a:rPr>
              <a:t>이유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391900" y="4660900"/>
            <a:ext cx="2159000" cy="1054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391900" y="5981700"/>
            <a:ext cx="2159000" cy="1054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391900" y="7404100"/>
            <a:ext cx="2159000" cy="1054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493500" y="4953000"/>
            <a:ext cx="193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ONE Mobile OTF Bold"/>
              </a:rPr>
              <a:t>자동화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92200" y="4711700"/>
            <a:ext cx="2501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464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재고의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출입고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,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수발주의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등록을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자동화하여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데이터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불일치를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최소화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69700" y="6299200"/>
            <a:ext cx="1866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ONE Mobile OTF Bold"/>
              </a:rPr>
              <a:t>현황관리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92200" y="6096000"/>
            <a:ext cx="2628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464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수발주를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비롯하여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재고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,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배송의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현황을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관리하여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관리자의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실수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방지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42700" y="7708900"/>
            <a:ext cx="2057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200" b="false" i="false" u="none" strike="noStrike" spc="-200">
                <a:solidFill>
                  <a:srgbClr val="000000"/>
                </a:solidFill>
                <a:ea typeface="ONE Mobile OTF Bold"/>
              </a:rPr>
              <a:t>검색기능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92200" y="7493000"/>
            <a:ext cx="24257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464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검색기능을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각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페이지마다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추가하여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사용자가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쉽게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원하는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데이터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찾기</a:t>
            </a:r>
            <a:r>
              <a:rPr lang="en-US" sz="1600" b="false" i="false" u="none" strike="noStrike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ONE Mobile OTF Regular"/>
              </a:rPr>
              <a:t>기능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99800" y="3797300"/>
            <a:ext cx="2273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400" b="false" i="false" u="none" strike="noStrike" spc="-200">
                <a:solidFill>
                  <a:srgbClr val="2F5CA1"/>
                </a:solidFill>
                <a:ea typeface="ONE Mobile Title OTF"/>
              </a:rPr>
              <a:t>프로젝트</a:t>
            </a:r>
            <a:r>
              <a:rPr lang="en-US" sz="2400" b="false" i="false" u="none" strike="noStrike" spc="-200">
                <a:solidFill>
                  <a:srgbClr val="2F5CA1"/>
                </a:solidFill>
                <a:latin typeface="ONE Mobile Title OTF"/>
              </a:rPr>
              <a:t> </a:t>
            </a:r>
            <a:r>
              <a:rPr lang="ko-KR" sz="2400" b="false" i="false" u="none" strike="noStrike" spc="-200">
                <a:solidFill>
                  <a:srgbClr val="2F5CA1"/>
                </a:solidFill>
                <a:ea typeface="ONE Mobile Title OTF"/>
              </a:rPr>
              <a:t>목표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02200" y="5537200"/>
            <a:ext cx="85217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0" y="3810000"/>
            <a:ext cx="2387600" cy="350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40900" y="3771900"/>
            <a:ext cx="2387600" cy="354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63200" y="4851400"/>
            <a:ext cx="9144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24600" y="3810000"/>
            <a:ext cx="2387600" cy="3505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31800" y="3771900"/>
            <a:ext cx="2387600" cy="3543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53500" y="2425700"/>
            <a:ext cx="406400" cy="41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754100" y="4572000"/>
            <a:ext cx="1219200" cy="1219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030700" y="8940800"/>
            <a:ext cx="6985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581400" y="4851400"/>
            <a:ext cx="8255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099300" y="4876800"/>
            <a:ext cx="850900" cy="647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629400" y="1422400"/>
            <a:ext cx="5029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프로젝트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진행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74900" y="7632700"/>
            <a:ext cx="32131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0269"/>
              </a:lnSpc>
            </a:pP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프로젝트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선정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데이터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수집</a:t>
            </a:r>
          </a:p>
          <a:p>
            <a:pPr algn="ctr" lvl="0">
              <a:lnSpc>
                <a:spcPct val="140269"/>
              </a:lnSpc>
            </a:pP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역할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분담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25800" y="6146800"/>
            <a:ext cx="1524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333333"/>
                </a:solidFill>
                <a:ea typeface="ONE Mobile Title OTF"/>
              </a:rPr>
              <a:t>사전</a:t>
            </a:r>
            <a:r>
              <a:rPr lang="en-US" sz="2200" b="false" i="false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200" b="false" i="false" u="none" strike="noStrike" spc="-100">
                <a:solidFill>
                  <a:srgbClr val="333333"/>
                </a:solidFill>
                <a:ea typeface="ONE Mobile Title OTF"/>
              </a:rPr>
              <a:t>기획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91300" y="6146800"/>
            <a:ext cx="1854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333333"/>
                </a:solidFill>
                <a:ea typeface="ONE Mobile Title OTF"/>
              </a:rPr>
              <a:t>모델링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09200" y="6146800"/>
            <a:ext cx="1625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333333"/>
                </a:solidFill>
                <a:ea typeface="ONE Mobile Title OTF"/>
              </a:rPr>
              <a:t>기능</a:t>
            </a:r>
            <a:r>
              <a:rPr lang="en-US" sz="2200" b="false" i="false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200" b="false" i="false" u="none" strike="noStrike" spc="-100">
                <a:solidFill>
                  <a:srgbClr val="333333"/>
                </a:solidFill>
                <a:ea typeface="ONE Mobile Title OTF"/>
              </a:rPr>
              <a:t>구축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11200" y="6146800"/>
            <a:ext cx="1816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333333"/>
                </a:solidFill>
                <a:ea typeface="ONE Mobile Title OTF"/>
              </a:rPr>
              <a:t>마무리</a:t>
            </a:r>
            <a:r>
              <a:rPr lang="en-US" sz="2200" b="false" i="false" u="none" strike="noStrike" spc="-100">
                <a:solidFill>
                  <a:srgbClr val="333333"/>
                </a:solidFill>
                <a:latin typeface="ONE Mobile Title OTF"/>
              </a:rPr>
              <a:t> </a:t>
            </a:r>
            <a:r>
              <a:rPr lang="ko-KR" sz="2200" b="false" i="false" u="none" strike="noStrike" spc="-100">
                <a:solidFill>
                  <a:srgbClr val="333333"/>
                </a:solidFill>
                <a:ea typeface="ONE Mobile Title OTF"/>
              </a:rPr>
              <a:t>작업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80100" y="7632700"/>
            <a:ext cx="32131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0269"/>
              </a:lnSpc>
            </a:pP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페이지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레이아웃</a:t>
            </a:r>
          </a:p>
          <a:p>
            <a:pPr algn="ctr" lvl="0">
              <a:lnSpc>
                <a:spcPct val="140269"/>
              </a:lnSpc>
            </a:pP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데이터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베이스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설계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21800" y="7797800"/>
            <a:ext cx="32131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0269"/>
              </a:lnSpc>
            </a:pP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세부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기능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구현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12700" y="7493000"/>
            <a:ext cx="32131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0269"/>
              </a:lnSpc>
            </a:pP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프로젝트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기능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구현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및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실행</a:t>
            </a:r>
          </a:p>
          <a:p>
            <a:pPr algn="ctr" lvl="0">
              <a:lnSpc>
                <a:spcPct val="140269"/>
              </a:lnSpc>
            </a:pP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세부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디자인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작업</a:t>
            </a:r>
          </a:p>
          <a:p>
            <a:pPr algn="ctr" lvl="0">
              <a:lnSpc>
                <a:spcPct val="140269"/>
              </a:lnSpc>
            </a:pP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마무리</a:t>
            </a:r>
            <a:r>
              <a:rPr lang="en-US" sz="1400" b="false" i="false" u="none" strike="noStrike" spc="-10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333333"/>
                </a:solidFill>
                <a:ea typeface="ONE Mobile OTF Regular"/>
              </a:rPr>
              <a:t>수정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4700" y="2679700"/>
            <a:ext cx="16751300" cy="692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64600" y="2451100"/>
            <a:ext cx="558800" cy="41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629400" y="1422400"/>
            <a:ext cx="5029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프로젝트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성과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40500" y="4864100"/>
            <a:ext cx="2781300" cy="13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73700" y="4826000"/>
            <a:ext cx="2781300" cy="139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63800" y="6146800"/>
            <a:ext cx="38989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29400" y="3644900"/>
            <a:ext cx="5092700" cy="509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514600" y="4546600"/>
            <a:ext cx="1308100" cy="130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14600" y="6578600"/>
            <a:ext cx="1308100" cy="130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895600" y="7023100"/>
            <a:ext cx="546100" cy="457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938000" y="6146800"/>
            <a:ext cx="38862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516100" y="4546600"/>
            <a:ext cx="1308100" cy="130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516100" y="6578600"/>
            <a:ext cx="1308100" cy="130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884400" y="6997700"/>
            <a:ext cx="584200" cy="457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897100" y="4953000"/>
            <a:ext cx="546100" cy="495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921000" y="4927600"/>
            <a:ext cx="571500" cy="482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3987800" y="6731000"/>
            <a:ext cx="25019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2600" b="false" i="false" u="none" strike="noStrike" spc="-100">
                <a:solidFill>
                  <a:srgbClr val="A79393"/>
                </a:solidFill>
                <a:ea typeface="ONE Mobile Title OTF"/>
              </a:rPr>
              <a:t>트리거</a:t>
            </a:r>
            <a:r>
              <a:rPr lang="en-US" sz="2600" b="false" i="false" u="none" strike="noStrike" spc="-100">
                <a:solidFill>
                  <a:srgbClr val="A79393"/>
                </a:solidFill>
                <a:latin typeface="ONE Mobile Title OTF"/>
              </a:rPr>
              <a:t> </a:t>
            </a:r>
            <a:r>
              <a:rPr lang="ko-KR" sz="2600" b="false" i="false" u="none" strike="noStrike" spc="-100">
                <a:solidFill>
                  <a:srgbClr val="A79393"/>
                </a:solidFill>
                <a:ea typeface="ONE Mobile Title OTF"/>
              </a:rPr>
              <a:t>작성</a:t>
            </a:r>
          </a:p>
          <a:p>
            <a:pPr algn="l" lvl="0">
              <a:lnSpc>
                <a:spcPct val="113710"/>
              </a:lnSpc>
            </a:pP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트리거를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사용하여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테이블의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INSERT,UPDATE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기능을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자동화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했습니다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82400" y="4622800"/>
            <a:ext cx="2844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600" b="false" i="false" u="none" strike="noStrike" spc="-100">
                <a:solidFill>
                  <a:srgbClr val="A79393"/>
                </a:solidFill>
                <a:ea typeface="ONE Mobile Title OTF"/>
              </a:rPr>
              <a:t>다양한</a:t>
            </a:r>
            <a:r>
              <a:rPr lang="en-US" sz="2600" b="false" i="false" u="none" strike="noStrike" spc="-100">
                <a:solidFill>
                  <a:srgbClr val="A79393"/>
                </a:solidFill>
                <a:latin typeface="ONE Mobile Title OTF"/>
              </a:rPr>
              <a:t> </a:t>
            </a:r>
            <a:r>
              <a:rPr lang="ko-KR" sz="2600" b="false" i="false" u="none" strike="noStrike" spc="-100">
                <a:solidFill>
                  <a:srgbClr val="A79393"/>
                </a:solidFill>
                <a:ea typeface="ONE Mobile Title OTF"/>
              </a:rPr>
              <a:t>쿼리</a:t>
            </a:r>
            <a:r>
              <a:rPr lang="en-US" sz="2600" b="false" i="false" u="none" strike="noStrike" spc="-100">
                <a:solidFill>
                  <a:srgbClr val="A79393"/>
                </a:solidFill>
                <a:latin typeface="ONE Mobile Title OTF"/>
              </a:rPr>
              <a:t> </a:t>
            </a:r>
            <a:r>
              <a:rPr lang="ko-KR" sz="2600" b="false" i="false" u="none" strike="noStrike" spc="-100">
                <a:solidFill>
                  <a:srgbClr val="A79393"/>
                </a:solidFill>
                <a:ea typeface="ONE Mobile Title OTF"/>
              </a:rPr>
              <a:t>활용</a:t>
            </a:r>
          </a:p>
          <a:p>
            <a:pPr algn="r" lvl="0">
              <a:lnSpc>
                <a:spcPct val="113710"/>
              </a:lnSpc>
            </a:pP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IF, FOR EACHi, JOIN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등을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통해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 </a:t>
            </a:r>
          </a:p>
          <a:p>
            <a:pPr algn="r" lvl="0">
              <a:lnSpc>
                <a:spcPct val="113710"/>
              </a:lnSpc>
            </a:pP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쿼리의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이해도가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상승했습니다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82400" y="6883400"/>
            <a:ext cx="28321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600" b="false" i="false" u="none" strike="noStrike">
                <a:solidFill>
                  <a:srgbClr val="A79393"/>
                </a:solidFill>
                <a:ea typeface="ONE Mobile Title OTF"/>
              </a:rPr>
              <a:t>프로세스</a:t>
            </a:r>
            <a:r>
              <a:rPr lang="en-US" sz="2600" b="false" i="false" u="none" strike="noStrike">
                <a:solidFill>
                  <a:srgbClr val="A79393"/>
                </a:solidFill>
                <a:latin typeface="ONE Mobile Title OTF"/>
              </a:rPr>
              <a:t> </a:t>
            </a:r>
            <a:r>
              <a:rPr lang="ko-KR" sz="2600" b="false" i="false" u="none" strike="noStrike">
                <a:solidFill>
                  <a:srgbClr val="A79393"/>
                </a:solidFill>
                <a:ea typeface="ONE Mobile Title OTF"/>
              </a:rPr>
              <a:t>진행</a:t>
            </a:r>
            <a:r>
              <a:rPr lang="en-US" sz="2600" b="false" i="false" u="none" strike="noStrike">
                <a:solidFill>
                  <a:srgbClr val="A79393"/>
                </a:solidFill>
                <a:latin typeface="ONE Mobile Title OTF"/>
              </a:rPr>
              <a:t> </a:t>
            </a:r>
            <a:r>
              <a:rPr lang="ko-KR" sz="2600" b="false" i="false" u="none" strike="noStrike">
                <a:solidFill>
                  <a:srgbClr val="A79393"/>
                </a:solidFill>
                <a:ea typeface="ONE Mobile Title OTF"/>
              </a:rPr>
              <a:t>파악</a:t>
            </a:r>
          </a:p>
          <a:p>
            <a:pPr algn="r" lvl="0">
              <a:lnSpc>
                <a:spcPct val="91300"/>
              </a:lnSpc>
            </a:pP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수주를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받고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처리하는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과정을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이해하고</a:t>
            </a:r>
          </a:p>
          <a:p>
            <a:pPr algn="r" lvl="0">
              <a:lnSpc>
                <a:spcPct val="91300"/>
              </a:lnSpc>
            </a:pP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해당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사항에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맞는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기능을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구현했습니다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67600" y="4279900"/>
            <a:ext cx="1079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876"/>
              </a:lnSpc>
            </a:pPr>
            <a:r>
              <a:rPr lang="en-US" sz="3600" b="true" i="false" u="none" strike="noStrike" spc="-300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75900" y="4279900"/>
            <a:ext cx="1079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876"/>
              </a:lnSpc>
            </a:pPr>
            <a:r>
              <a:rPr lang="en-US" sz="3600" b="true" i="false" u="none" strike="noStrike" spc="-300">
                <a:solidFill>
                  <a:srgbClr val="A79393"/>
                </a:solidFill>
                <a:latin typeface="ONE Mobile Title OTF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67600" y="7302500"/>
            <a:ext cx="1079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876"/>
              </a:lnSpc>
            </a:pPr>
            <a:r>
              <a:rPr lang="en-US" sz="3600" b="true" i="false" u="none" strike="noStrike" spc="-300">
                <a:solidFill>
                  <a:srgbClr val="A79393"/>
                </a:solidFill>
                <a:latin typeface="ONE Mobile Title OTF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50500" y="7302500"/>
            <a:ext cx="1079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876"/>
              </a:lnSpc>
            </a:pPr>
            <a:r>
              <a:rPr lang="en-US" sz="3600" b="true" i="false" u="none" strike="noStrike" spc="-300">
                <a:solidFill>
                  <a:srgbClr val="FFFFFF"/>
                </a:solidFill>
                <a:latin typeface="ONE Mobile Title OTF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70800" y="5969000"/>
            <a:ext cx="2971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700" b="false" i="false" u="none" strike="noStrike" spc="-200">
                <a:solidFill>
                  <a:srgbClr val="A79393"/>
                </a:solidFill>
                <a:ea typeface="ONE Mobile Title OTF"/>
              </a:rPr>
              <a:t>프로젝트</a:t>
            </a:r>
            <a:r>
              <a:rPr lang="en-US" sz="2700" b="false" i="false" u="none" strike="noStrike" spc="-200">
                <a:solidFill>
                  <a:srgbClr val="A79393"/>
                </a:solidFill>
                <a:latin typeface="ONE Mobile Title OTF"/>
              </a:rPr>
              <a:t> </a:t>
            </a:r>
            <a:r>
              <a:rPr lang="ko-KR" sz="2700" b="false" i="false" u="none" strike="noStrike" spc="-200">
                <a:solidFill>
                  <a:srgbClr val="A79393"/>
                </a:solidFill>
                <a:ea typeface="ONE Mobile Title OTF"/>
              </a:rPr>
              <a:t>성과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24300" y="4635500"/>
            <a:ext cx="25019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2600" b="false" i="false" u="none" strike="noStrike" spc="-100">
                <a:solidFill>
                  <a:srgbClr val="FF6D70"/>
                </a:solidFill>
                <a:ea typeface="ONE Mobile Title OTF"/>
              </a:rPr>
              <a:t>새로운</a:t>
            </a:r>
            <a:r>
              <a:rPr lang="en-US" sz="2600" b="false" i="false" u="none" strike="noStrike" spc="-100">
                <a:solidFill>
                  <a:srgbClr val="FF6D70"/>
                </a:solidFill>
                <a:latin typeface="ONE Mobile Title OTF"/>
              </a:rPr>
              <a:t> </a:t>
            </a:r>
            <a:r>
              <a:rPr lang="ko-KR" sz="2600" b="false" i="false" u="none" strike="noStrike" spc="-100">
                <a:solidFill>
                  <a:srgbClr val="FF6D70"/>
                </a:solidFill>
                <a:ea typeface="ONE Mobile Title OTF"/>
              </a:rPr>
              <a:t>기능</a:t>
            </a:r>
            <a:r>
              <a:rPr lang="en-US" sz="2600" b="false" i="false" u="none" strike="noStrike" spc="-100">
                <a:solidFill>
                  <a:srgbClr val="FF6D70"/>
                </a:solidFill>
                <a:latin typeface="ONE Mobile Title OTF"/>
              </a:rPr>
              <a:t> </a:t>
            </a:r>
            <a:r>
              <a:rPr lang="ko-KR" sz="2600" b="false" i="false" u="none" strike="noStrike" spc="-100">
                <a:solidFill>
                  <a:srgbClr val="FF6D70"/>
                </a:solidFill>
                <a:ea typeface="ONE Mobile Title OTF"/>
              </a:rPr>
              <a:t>구현</a:t>
            </a:r>
          </a:p>
          <a:p>
            <a:pPr algn="l" lvl="0">
              <a:lnSpc>
                <a:spcPct val="113710"/>
              </a:lnSpc>
            </a:pP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체크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박스로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여러개의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Value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를</a:t>
            </a:r>
          </a:p>
          <a:p>
            <a:pPr algn="l" lvl="0">
              <a:lnSpc>
                <a:spcPct val="113710"/>
              </a:lnSpc>
            </a:pP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받아오고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,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저장하는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등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새로운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기능을</a:t>
            </a:r>
          </a:p>
          <a:p>
            <a:pPr algn="l" lvl="0">
              <a:lnSpc>
                <a:spcPct val="113710"/>
              </a:lnSpc>
            </a:pP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구현할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수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ONE Mobile OTF Regular"/>
              </a:rPr>
              <a:t>있었습니다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ONE Mobile OTF Regular"/>
              </a:rPr>
              <a:t>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4279900"/>
            <a:ext cx="10134600" cy="4254500"/>
          </a:xfrm>
          <a:prstGeom prst="rect">
            <a:avLst/>
          </a:prstGeom>
          <a:effectLst>
            <a:outerShdw dir="21240000" dist="163701" blurRad="112760">
              <a:srgbClr val="000000">
                <a:alpha val="15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6629400" y="14224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병원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상품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주문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65300" y="2590800"/>
            <a:ext cx="8013700" cy="2362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12141200" y="5892800"/>
            <a:ext cx="26162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2E3D86"/>
                </a:solidFill>
                <a:ea typeface="Noto Sans CJK KR Bold"/>
              </a:rPr>
              <a:t>아이템</a:t>
            </a:r>
            <a:r>
              <a:rPr lang="en-US" sz="29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2900" b="false" i="false" u="none" strike="noStrike">
                <a:solidFill>
                  <a:srgbClr val="2E3D86"/>
                </a:solidFill>
                <a:ea typeface="Noto Sans CJK KR Bold"/>
              </a:rPr>
              <a:t>검색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41200" y="6438900"/>
            <a:ext cx="41529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2E3D86"/>
                </a:solidFill>
                <a:ea typeface="Noto Sans CJK KR Bold"/>
              </a:rPr>
              <a:t>선택</a:t>
            </a:r>
            <a:r>
              <a:rPr lang="en-US" sz="29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2900" b="false" i="false" u="none" strike="noStrike">
                <a:solidFill>
                  <a:srgbClr val="2E3D86"/>
                </a:solidFill>
                <a:ea typeface="Noto Sans CJK KR Bold"/>
              </a:rPr>
              <a:t>주문과</a:t>
            </a:r>
            <a:r>
              <a:rPr lang="en-US" sz="29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2900" b="false" i="false" u="none" strike="noStrike">
                <a:solidFill>
                  <a:srgbClr val="2E3D86"/>
                </a:solidFill>
                <a:ea typeface="Noto Sans CJK KR Bold"/>
              </a:rPr>
              <a:t>개별</a:t>
            </a:r>
            <a:r>
              <a:rPr lang="en-US" sz="29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2900" b="false" i="false" u="none" strike="noStrike">
                <a:solidFill>
                  <a:srgbClr val="2E3D86"/>
                </a:solidFill>
                <a:ea typeface="Noto Sans CJK KR Bold"/>
              </a:rPr>
              <a:t>주문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03100" y="5295900"/>
            <a:ext cx="40513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2E3D86"/>
                </a:solidFill>
                <a:ea typeface="Noto Sans CJK KR Bold"/>
              </a:rPr>
              <a:t>등록된</a:t>
            </a:r>
            <a:r>
              <a:rPr lang="en-US" sz="29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2900" b="false" i="false" u="none" strike="noStrike">
                <a:solidFill>
                  <a:srgbClr val="2E3D86"/>
                </a:solidFill>
                <a:ea typeface="Noto Sans CJK KR Bold"/>
              </a:rPr>
              <a:t>아이템의</a:t>
            </a:r>
            <a:r>
              <a:rPr lang="en-US" sz="29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2900" b="false" i="false" u="none" strike="noStrike">
                <a:solidFill>
                  <a:srgbClr val="2E3D86"/>
                </a:solidFill>
                <a:ea typeface="Noto Sans CJK KR Bold"/>
              </a:rPr>
              <a:t>정보</a:t>
            </a:r>
            <a:r>
              <a:rPr lang="en-US" sz="2900" b="false" i="false" u="none" strike="noStrike">
                <a:solidFill>
                  <a:srgbClr val="2E3D86"/>
                </a:solidFill>
                <a:latin typeface="Noto Sans CJK KR Bold"/>
              </a:rPr>
              <a:t> </a:t>
            </a:r>
            <a:r>
              <a:rPr lang="ko-KR" sz="2900" b="false" i="false" u="none" strike="noStrike">
                <a:solidFill>
                  <a:srgbClr val="2E3D86"/>
                </a:solidFill>
                <a:ea typeface="Noto Sans CJK KR Bold"/>
              </a:rPr>
              <a:t>확인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2100" y="6324600"/>
            <a:ext cx="8216900" cy="2844800"/>
          </a:xfrm>
          <a:prstGeom prst="rect">
            <a:avLst/>
          </a:prstGeom>
          <a:effectLst>
            <a:outerShdw dir="2700000" dist="109467" blurRad="80675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42600" y="4432300"/>
            <a:ext cx="6172200" cy="421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2971800"/>
            <a:ext cx="8305800" cy="2921000"/>
          </a:xfrm>
          <a:prstGeom prst="rect">
            <a:avLst/>
          </a:prstGeom>
          <a:effectLst>
            <a:outerShdw dir="2700000" dist="112347" blurRad="84976">
              <a:srgbClr val="000000">
                <a:alpha val="1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72100" y="5689600"/>
            <a:ext cx="304800" cy="660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655300" y="3479800"/>
            <a:ext cx="5575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4C6C94"/>
                </a:solidFill>
                <a:ea typeface="Noto Sans CJK KR Bold"/>
              </a:rPr>
              <a:t>카테고리</a:t>
            </a:r>
            <a:r>
              <a:rPr lang="en-US" sz="3000" b="false" i="false" u="none" strike="noStrike">
                <a:solidFill>
                  <a:srgbClr val="4C6C94"/>
                </a:solidFill>
                <a:latin typeface="Noto Sans CJK KR Bold"/>
              </a:rPr>
              <a:t>&amp;</a:t>
            </a:r>
            <a:r>
              <a:rPr lang="ko-KR" sz="3000" b="false" i="false" u="none" strike="noStrike">
                <a:solidFill>
                  <a:srgbClr val="4C6C94"/>
                </a:solidFill>
                <a:ea typeface="Noto Sans CJK KR Bold"/>
              </a:rPr>
              <a:t>아이템명으로</a:t>
            </a:r>
            <a:r>
              <a:rPr lang="en-US" sz="3000" b="false" i="false" u="none" strike="noStrike">
                <a:solidFill>
                  <a:srgbClr val="4C6C94"/>
                </a:solidFill>
                <a:latin typeface="Noto Sans CJK KR Bold"/>
              </a:rPr>
              <a:t> </a:t>
            </a:r>
            <a:r>
              <a:rPr lang="ko-KR" sz="3000" b="false" i="false" u="none" strike="noStrike">
                <a:solidFill>
                  <a:srgbClr val="4C6C94"/>
                </a:solidFill>
                <a:ea typeface="Noto Sans CJK KR Bold"/>
              </a:rPr>
              <a:t>검색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29400" y="14224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병원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상품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주문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92400" y="18923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1600" y="4368800"/>
            <a:ext cx="5930900" cy="417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23200" y="3200400"/>
            <a:ext cx="8991600" cy="72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75900" y="4178300"/>
            <a:ext cx="6438900" cy="509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82800" y="3225800"/>
            <a:ext cx="2514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4C6C94"/>
                </a:solidFill>
                <a:ea typeface="Noto Sans CJK KR Bold"/>
              </a:rPr>
              <a:t>개별주문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29400" y="14224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병원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-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상품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주문</a:t>
            </a:r>
            <a:r>
              <a:rPr lang="en-US" sz="3900" b="false" i="false" u="none" strike="noStrike" spc="-20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sz="3900" b="false" i="false" u="none" strike="noStrike" spc="-200">
                <a:solidFill>
                  <a:srgbClr val="2F5CA1"/>
                </a:solidFill>
                <a:ea typeface="ONE Mobile Title OTF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71800" y="1943100"/>
            <a:ext cx="1358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200" b="false" i="false" u="none" strike="noStrike" spc="300">
                <a:solidFill>
                  <a:srgbClr val="5B6AB8"/>
                </a:solidFill>
                <a:ea typeface="ONE Mobile Title OTF"/>
              </a:rPr>
              <a:t>우리조잘하조</a:t>
            </a:r>
            <a:r>
              <a:rPr lang="en-US" sz="1200" b="false" i="false" u="none" strike="noStrike" spc="300">
                <a:solidFill>
                  <a:srgbClr val="5B6AB8"/>
                </a:solidFill>
                <a:latin typeface="ONE Mobile Title OTF"/>
              </a:rPr>
              <a:t>?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51400" y="6883400"/>
            <a:ext cx="5334000" cy="2070100"/>
          </a:xfrm>
          <a:prstGeom prst="rect">
            <a:avLst/>
          </a:prstGeom>
          <a:effectLst>
            <a:outerShdw dir="2700000" dist="79581" blurRad="42637">
              <a:srgbClr val="000000">
                <a:alpha val="1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4860000">
            <a:off x="9182100" y="5715000"/>
            <a:ext cx="1079500" cy="111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